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72" r:id="rId6"/>
    <p:sldId id="273" r:id="rId7"/>
    <p:sldId id="270" r:id="rId8"/>
    <p:sldId id="261" r:id="rId9"/>
    <p:sldId id="265" r:id="rId10"/>
    <p:sldId id="275" r:id="rId11"/>
    <p:sldId id="271" r:id="rId12"/>
    <p:sldId id="264" r:id="rId13"/>
    <p:sldId id="281" r:id="rId14"/>
    <p:sldId id="274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9"/>
    <p:restoredTop sz="95794"/>
  </p:normalViewPr>
  <p:slideViewPr>
    <p:cSldViewPr snapToGrid="0" snapToObjects="1">
      <p:cViewPr varScale="1">
        <p:scale>
          <a:sx n="92" d="100"/>
          <a:sy n="92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AC33-6123-744E-AD05-6DA06931AAB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A24B-5A22-844F-A9C1-F8D2242D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58B2-3A8C-C54B-B6B5-E4310D38C9C0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1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5BD2-FC21-7B4B-9938-0F94E58031DE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40CC-B3FE-8440-993A-B52E6580B539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042-BD24-B547-8D56-66D1ACA2D70E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7DE2-3D0F-3045-A8CC-F1CE00B37C5A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8BE6-E8BD-FD4C-92EC-A56ADA8D0459}" type="datetime1">
              <a:rPr lang="en-IN" smtClean="0"/>
              <a:t>06/12/22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D88-19FF-D04E-BD2F-DB1E808E8420}" type="datetime1">
              <a:rPr lang="en-IN" smtClean="0"/>
              <a:t>06/12/22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7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7354-9566-BC4B-ABB7-03F4B101D61D}" type="datetime1">
              <a:rPr lang="en-IN" smtClean="0"/>
              <a:t>06/12/22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7156-58F1-1D48-AC5F-B65EA30CA259}" type="datetime1">
              <a:rPr lang="en-IN" smtClean="0"/>
              <a:t>06/12/22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A36722B-CD56-8541-A499-D6236DE89F17}" type="datetime1">
              <a:rPr lang="en-IN" smtClean="0"/>
              <a:t>06/12/22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0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6E33-58F7-5A4E-BD3B-24B1AADC1226}" type="datetime1">
              <a:rPr lang="en-IN" smtClean="0"/>
              <a:t>06/12/22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559E61-1C06-8843-A919-AF4957DAD0F0}" type="datetime1">
              <a:rPr lang="en-IN" smtClean="0"/>
              <a:t>06/12/22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02BED67-507E-1C49-8B73-852412856D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5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78AA-C0E8-593F-5F8F-588CF8E3D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702" y="1259379"/>
            <a:ext cx="10058400" cy="224350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Advanced Software Engineering</a:t>
            </a:r>
            <a:br>
              <a:rPr lang="en-US" sz="6000" dirty="0"/>
            </a:br>
            <a:r>
              <a:rPr lang="en-US" sz="6000" dirty="0"/>
              <a:t>Mid-term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2067E-A065-93F5-9084-046E54F4BA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HARSHA JALLURI</a:t>
            </a:r>
          </a:p>
          <a:p>
            <a:pPr algn="ctr"/>
            <a:r>
              <a:rPr lang="en-US" sz="2800" dirty="0"/>
              <a:t>Satya Sree varsha pONNAGANTI</a:t>
            </a: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C524AB-BEA7-45EC-25B5-E5CA720A6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A7349-C285-B5C7-6F31-CC05EC28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3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C851-2FB9-E50F-B518-3029DDEA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9209314" cy="1294001"/>
          </a:xfrm>
        </p:spPr>
        <p:txBody>
          <a:bodyPr>
            <a:normAutofit/>
          </a:bodyPr>
          <a:lstStyle/>
          <a:p>
            <a:r>
              <a:rPr lang="en-US" sz="4000" dirty="0"/>
              <a:t>Working with CodeBERT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94F2A4-9D30-2995-89B2-45894F2B6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2123" y="1819979"/>
            <a:ext cx="6269665" cy="411986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61D122-5F91-0AB0-BF22-F7709CF0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1370" y="2273565"/>
            <a:ext cx="4937125" cy="231086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00781-78CD-359F-DC6D-586E399B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4FF25C5-A7C7-5F0F-5208-3F88D547D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5DFCAE7-3840-DA08-2F8B-178415484664}"/>
              </a:ext>
            </a:extLst>
          </p:cNvPr>
          <p:cNvSpPr/>
          <p:nvPr/>
        </p:nvSpPr>
        <p:spPr>
          <a:xfrm>
            <a:off x="6681789" y="3580327"/>
            <a:ext cx="784136" cy="41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CDE53EB2-8556-1C3C-83CF-2F759CCF13BE}"/>
              </a:ext>
            </a:extLst>
          </p:cNvPr>
          <p:cNvSpPr/>
          <p:nvPr/>
        </p:nvSpPr>
        <p:spPr>
          <a:xfrm>
            <a:off x="4263243" y="1604356"/>
            <a:ext cx="208274" cy="343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31EE4B9-B8B4-17B0-3F8A-8CB1F6D003BB}"/>
              </a:ext>
            </a:extLst>
          </p:cNvPr>
          <p:cNvSpPr/>
          <p:nvPr/>
        </p:nvSpPr>
        <p:spPr>
          <a:xfrm>
            <a:off x="5541621" y="1580606"/>
            <a:ext cx="208274" cy="390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3E89-61B4-5D49-C40F-FEB59CA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52B74-B96B-1E64-AB4A-38B8FE26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474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</a:t>
            </a:r>
            <a:r>
              <a:rPr lang="en-US" b="1" dirty="0"/>
              <a:t>CWE-ID</a:t>
            </a:r>
            <a:r>
              <a:rPr lang="en-US" dirty="0"/>
              <a:t> and </a:t>
            </a:r>
            <a:r>
              <a:rPr lang="en-US" b="1" dirty="0"/>
              <a:t>Label</a:t>
            </a:r>
            <a:r>
              <a:rPr lang="en-US" dirty="0"/>
              <a:t> columns to Numerical values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D2B56C-8D9D-B119-735B-743CE6F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2A4E324-0A49-A8EB-A5CD-2536F1011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B474-53E1-F847-0AF6-05272C1B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35" y="2691466"/>
            <a:ext cx="8221530" cy="27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5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B11F-0171-1FD5-3310-589C3ADA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243" y="263527"/>
            <a:ext cx="10058400" cy="1450757"/>
          </a:xfrm>
        </p:spPr>
        <p:txBody>
          <a:bodyPr/>
          <a:lstStyle/>
          <a:p>
            <a:r>
              <a:rPr lang="en-US" dirty="0"/>
              <a:t>Ground Truth 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164D5F3-B572-4982-FCC2-41F9A274F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C3C46-4CFB-0984-C1EF-AF126EEED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Independent Variables: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Embeddings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Variables: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 – Bad/Good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CWE - ID</a:t>
            </a:r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D7BB76-ABEC-7786-A253-2447CEB7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EDEEF-4C5C-AF0F-3ECB-B69A86A9B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4"/>
          <a:stretch/>
        </p:blipFill>
        <p:spPr>
          <a:xfrm>
            <a:off x="2424120" y="3334870"/>
            <a:ext cx="9223268" cy="24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3698-D997-FE25-792D-786E8B2B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729FC5-79EC-CDA4-DD79-44776BCCF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868" y="2066574"/>
            <a:ext cx="8384692" cy="31565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497F3-166C-00D4-F6DB-2EBDDDB8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155F-5C79-E209-A6DC-15325C91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1F0B-DC5E-C4D5-4F38-BABFC4AB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C62AFC4-462D-1E14-53EC-F9F5CDD099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67994-8819-98DC-AFF3-143A67CB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44" y="1770489"/>
            <a:ext cx="6765636" cy="4431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6ECE8-9C62-04BF-96CE-0806483D64FC}"/>
              </a:ext>
            </a:extLst>
          </p:cNvPr>
          <p:cNvSpPr txBox="1"/>
          <p:nvPr/>
        </p:nvSpPr>
        <p:spPr>
          <a:xfrm>
            <a:off x="801474" y="1925781"/>
            <a:ext cx="33019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SBERT</a:t>
            </a:r>
            <a:r>
              <a:rPr lang="en-US" dirty="0"/>
              <a:t> Embeddings for predicting</a:t>
            </a:r>
          </a:p>
          <a:p>
            <a:r>
              <a:rPr lang="en-US" dirty="0"/>
              <a:t>Bad and Good Codes</a:t>
            </a:r>
          </a:p>
          <a:p>
            <a:endParaRPr lang="en-US" dirty="0"/>
          </a:p>
          <a:p>
            <a:r>
              <a:rPr lang="en-US" dirty="0"/>
              <a:t>Classification Algorithms:</a:t>
            </a:r>
          </a:p>
          <a:p>
            <a:endParaRPr lang="en-US" dirty="0"/>
          </a:p>
          <a:p>
            <a:r>
              <a:rPr lang="en-US" dirty="0"/>
              <a:t>NV – Naïve Bayes</a:t>
            </a:r>
          </a:p>
          <a:p>
            <a:r>
              <a:rPr lang="en-US" dirty="0"/>
              <a:t>DT – Decision Trees</a:t>
            </a:r>
          </a:p>
          <a:p>
            <a:r>
              <a:rPr lang="en-US" dirty="0"/>
              <a:t>KNN – </a:t>
            </a:r>
            <a:r>
              <a:rPr lang="en-US" dirty="0" err="1"/>
              <a:t>KNearest</a:t>
            </a:r>
            <a:r>
              <a:rPr lang="en-US" dirty="0"/>
              <a:t>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RF - 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0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8ECF-5F58-B07D-4273-AE0EE4DF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 RQ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9F73-41A9-2D54-C170-D4950E76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CE83D-484B-B1DE-4BF8-93E5FEBB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79" y="1925780"/>
            <a:ext cx="6936805" cy="4423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77F23-7430-97D6-DFC9-DC99301DA988}"/>
              </a:ext>
            </a:extLst>
          </p:cNvPr>
          <p:cNvSpPr txBox="1"/>
          <p:nvPr/>
        </p:nvSpPr>
        <p:spPr>
          <a:xfrm>
            <a:off x="801474" y="1925781"/>
            <a:ext cx="36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CodeBERT</a:t>
            </a:r>
            <a:r>
              <a:rPr lang="en-US" dirty="0"/>
              <a:t> Embeddings for predicting</a:t>
            </a:r>
          </a:p>
          <a:p>
            <a:r>
              <a:rPr lang="en-US" dirty="0"/>
              <a:t>Bad and Good Codes</a:t>
            </a:r>
          </a:p>
        </p:txBody>
      </p:sp>
    </p:spTree>
    <p:extLst>
      <p:ext uri="{BB962C8B-B14F-4D97-AF65-F5344CB8AC3E}">
        <p14:creationId xmlns:p14="http://schemas.microsoft.com/office/powerpoint/2010/main" val="290972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B464-B102-1C71-A784-AC3C118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– 2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FE3A45-87A6-CE18-6434-78AE4FDE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12" y="1846263"/>
            <a:ext cx="6262868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2EE03-3147-6FAD-FAD1-2D46213D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56F2C-0C2E-21F9-BB93-6506C9A33AEC}"/>
              </a:ext>
            </a:extLst>
          </p:cNvPr>
          <p:cNvSpPr txBox="1"/>
          <p:nvPr/>
        </p:nvSpPr>
        <p:spPr>
          <a:xfrm>
            <a:off x="801474" y="1925781"/>
            <a:ext cx="361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SBERT</a:t>
            </a:r>
            <a:r>
              <a:rPr lang="en-US" sz="2000" dirty="0"/>
              <a:t> Embeddings for predicting</a:t>
            </a:r>
          </a:p>
          <a:p>
            <a:r>
              <a:rPr lang="en-US" sz="2000" dirty="0"/>
              <a:t>CWE Categories</a:t>
            </a:r>
          </a:p>
        </p:txBody>
      </p:sp>
    </p:spTree>
    <p:extLst>
      <p:ext uri="{BB962C8B-B14F-4D97-AF65-F5344CB8AC3E}">
        <p14:creationId xmlns:p14="http://schemas.microsoft.com/office/powerpoint/2010/main" val="224628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78D-0D0E-A70F-96AF-0D477E1F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 RQ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8B464A-89FD-5914-440F-13937179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176" y="1846263"/>
            <a:ext cx="6240504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68A3-ACBF-D89B-C56E-2A05FA36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1D1B1-7FB2-FBF5-0C86-7EFB0ACDF266}"/>
              </a:ext>
            </a:extLst>
          </p:cNvPr>
          <p:cNvSpPr txBox="1"/>
          <p:nvPr/>
        </p:nvSpPr>
        <p:spPr>
          <a:xfrm>
            <a:off x="801474" y="1925781"/>
            <a:ext cx="36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CodeBERT</a:t>
            </a:r>
            <a:r>
              <a:rPr lang="en-US" dirty="0"/>
              <a:t> Embeddings for predicting</a:t>
            </a:r>
          </a:p>
          <a:p>
            <a:r>
              <a:rPr lang="en-US" dirty="0"/>
              <a:t>CWE Categories</a:t>
            </a:r>
          </a:p>
        </p:txBody>
      </p:sp>
    </p:spTree>
    <p:extLst>
      <p:ext uri="{BB962C8B-B14F-4D97-AF65-F5344CB8AC3E}">
        <p14:creationId xmlns:p14="http://schemas.microsoft.com/office/powerpoint/2010/main" val="168262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0CB7-EC15-8CF0-A784-119235B5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- 1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0A6ED8-DAB8-5BB9-0B8C-6ADFCD253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898" y="1957100"/>
            <a:ext cx="4671164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78DD1-79F2-0AD9-F23E-C52EA55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4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5923-312C-86EF-EC17-BDF955E6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12BD7-D0BB-F3D5-F7EA-2D05D6E5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281" y="1846263"/>
            <a:ext cx="417576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97CB4-68FC-B49D-4EC3-0F98966D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94A5-950D-AB4C-DAD6-2A73F616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2A12F-A38C-EE12-BEA5-A41C3227E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1. Introduction – Motivation </a:t>
            </a:r>
          </a:p>
          <a:p>
            <a:r>
              <a:rPr lang="en-US" sz="3000" dirty="0"/>
              <a:t>2. Dataset </a:t>
            </a:r>
          </a:p>
          <a:p>
            <a:r>
              <a:rPr lang="en-US" sz="3000" dirty="0"/>
              <a:t>3. Research Questions</a:t>
            </a:r>
          </a:p>
          <a:p>
            <a:r>
              <a:rPr lang="en-US" sz="3000" dirty="0"/>
              <a:t>4. Methodology</a:t>
            </a:r>
          </a:p>
          <a:p>
            <a:r>
              <a:rPr lang="en-US" sz="3000" dirty="0"/>
              <a:t>5. Outputs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880F8F3-1806-BBF8-9C9B-3A566FBD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480D8-E634-10BD-4B4A-69E6486C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C833-9D23-64DE-AE40-33F987E45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928"/>
            <a:ext cx="10058400" cy="145075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11FA-DF84-5FC7-9FA2-7713863D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5734"/>
            <a:ext cx="6482443" cy="39149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Software Vulnerability – A threat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Cybersecurity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Requirement of Software Assurance Codes</a:t>
            </a:r>
          </a:p>
          <a:p>
            <a:pPr marL="0" indent="0">
              <a:buNone/>
            </a:pPr>
            <a:r>
              <a:rPr lang="en-IN" sz="2400" dirty="0"/>
              <a:t>   1. Known Bugs</a:t>
            </a:r>
          </a:p>
          <a:p>
            <a:pPr marL="0" indent="0">
              <a:buNone/>
            </a:pPr>
            <a:r>
              <a:rPr lang="en-IN" sz="2400" dirty="0"/>
              <a:t>   2. Their associated fixes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FBFBAEF-8393-7864-66F2-DB73142BA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9D8F-2429-D24A-8C72-46A694CA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BEB5-CF19-BEF7-9435-067FF0B3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3422"/>
            <a:ext cx="10058400" cy="1450757"/>
          </a:xfrm>
        </p:spPr>
        <p:txBody>
          <a:bodyPr/>
          <a:lstStyle/>
          <a:p>
            <a:r>
              <a:rPr lang="en-US" dirty="0"/>
              <a:t>Dataset - SARD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EE9F-0776-D2CA-40A5-F10921956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Assurance Reference Dataset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8FD13-4990-2151-CC03-67C7A6A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98" y="2344678"/>
            <a:ext cx="4629024" cy="3825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8033-82A4-5E76-7C70-A6E2D6F5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80" y="1845734"/>
            <a:ext cx="5232693" cy="432491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33FE2-5757-93A7-A5B7-17A52160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9CEEA09-793E-673C-84CA-E7905DEC9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7D9A-A52A-3892-F5AA-6C2CF78B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6046"/>
            <a:ext cx="10004309" cy="1338829"/>
          </a:xfrm>
        </p:spPr>
        <p:txBody>
          <a:bodyPr/>
          <a:lstStyle/>
          <a:p>
            <a:r>
              <a:rPr lang="en-US" dirty="0"/>
              <a:t>Dataset – original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A66DE-8BF7-E3EE-2F6A-31A5E904B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334" y="2555354"/>
            <a:ext cx="4917453" cy="3675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FB02-D659-18F5-770D-664796A7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5B083-63EC-A2E2-6044-027EDA0A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55" y="2832455"/>
            <a:ext cx="4790504" cy="3398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02CFD-161E-D524-CB4C-9490CA64DD7A}"/>
              </a:ext>
            </a:extLst>
          </p:cNvPr>
          <p:cNvSpPr txBox="1"/>
          <p:nvPr/>
        </p:nvSpPr>
        <p:spPr>
          <a:xfrm>
            <a:off x="1097280" y="1771728"/>
            <a:ext cx="836869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One java class contains both good and bad functions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Extracted the methods using </a:t>
            </a:r>
            <a:r>
              <a:rPr lang="en-US" sz="1400" dirty="0" err="1"/>
              <a:t>srcML</a:t>
            </a:r>
            <a:r>
              <a:rPr lang="en-US" sz="1400" dirty="0"/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Further divided good and bad functions separately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77B4C47-577E-F562-94D7-30B541C50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F64D-0C7B-6471-C126-35E5EB0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A0C55-F492-E955-B551-5DB03F6F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9D56EC-A082-54BE-FA4D-97B65779BACD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3474721" cy="27654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CWE (Common Weak Enumeration)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Label - Bad/Good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6F64AE-02D8-F8D7-D667-34797D1A6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362"/>
          <a:stretch/>
        </p:blipFill>
        <p:spPr>
          <a:xfrm>
            <a:off x="3135789" y="2355184"/>
            <a:ext cx="8076696" cy="2765455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E9030BF-8C72-B90E-4F67-591D08D73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6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83D3-337D-AC2E-6FFE-77A83268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4E12-2AE3-F502-3A56-6A549EDB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Is Semantic information enough to predict Good and Bad codes?</a:t>
            </a:r>
          </a:p>
          <a:p>
            <a:r>
              <a:rPr lang="en-US" dirty="0"/>
              <a:t>2. Can we classify CWE Categories from semantic information?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5D7BA-0EC6-0BFF-BA1A-CDA21440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2C9E3A1-652B-B6F4-27C1-25D3BCC74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4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6FB7A6B-0A27-8E40-576C-AC5A361CC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91192E9-4D5D-4965-272C-C31301C2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B74ECA-1DB4-D2E9-3E5D-D6F48D4FFD85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Sentence BERT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2B09B-C83D-51C3-ECC7-012ABA3D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-1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3E44A4-E12D-A94D-D4EF-293FD897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350" y="1845734"/>
            <a:ext cx="6722110" cy="41666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25CE2E-1680-9E8F-3962-9E2BA58FC0AA}"/>
              </a:ext>
            </a:extLst>
          </p:cNvPr>
          <p:cNvSpPr/>
          <p:nvPr/>
        </p:nvSpPr>
        <p:spPr>
          <a:xfrm>
            <a:off x="4551834" y="3591386"/>
            <a:ext cx="4820971" cy="104519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 BERT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B3DD03-86E6-904B-E8CD-959C4EB0FE18}"/>
              </a:ext>
            </a:extLst>
          </p:cNvPr>
          <p:cNvSpPr/>
          <p:nvPr/>
        </p:nvSpPr>
        <p:spPr>
          <a:xfrm>
            <a:off x="6230008" y="2920228"/>
            <a:ext cx="470338" cy="1609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383</a:t>
            </a:r>
          </a:p>
        </p:txBody>
      </p:sp>
    </p:spTree>
    <p:extLst>
      <p:ext uri="{BB962C8B-B14F-4D97-AF65-F5344CB8AC3E}">
        <p14:creationId xmlns:p14="http://schemas.microsoft.com/office/powerpoint/2010/main" val="156885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5021-3828-ADCB-C915-0D9AE063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 -2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DE3C61C-AD04-A469-6D82-1131F8DF2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51" y="319732"/>
            <a:ext cx="752856" cy="75590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644C962-F913-0109-E333-74DCC308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ED67-507E-1C49-8B73-852412856D2B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D48803-E657-9564-758A-81CD2A14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01" y="1845734"/>
            <a:ext cx="7659958" cy="43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218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76FCDA88-BC9E-5844-9FF9-373AE8EE4263}" vid="{59748FEC-6CF1-144C-9F79-05C3AC6B32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2016</TotalTime>
  <Words>278</Words>
  <Application>Microsoft Macintosh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Theme2</vt:lpstr>
      <vt:lpstr>Advanced Software Engineering Mid-term Presentation</vt:lpstr>
      <vt:lpstr>Outline</vt:lpstr>
      <vt:lpstr>Motivation</vt:lpstr>
      <vt:lpstr>Dataset - SARD</vt:lpstr>
      <vt:lpstr>Dataset – original </vt:lpstr>
      <vt:lpstr>Dataset - attributes</vt:lpstr>
      <vt:lpstr>Research Question</vt:lpstr>
      <vt:lpstr>RQ -1 Model</vt:lpstr>
      <vt:lpstr> Model -2</vt:lpstr>
      <vt:lpstr>Working with CodeBERT</vt:lpstr>
      <vt:lpstr>Pre-Processing Data</vt:lpstr>
      <vt:lpstr>Ground Truth  </vt:lpstr>
      <vt:lpstr>Proposed Model</vt:lpstr>
      <vt:lpstr>Results – RQ 1</vt:lpstr>
      <vt:lpstr>Results (cont.) RQ 1</vt:lpstr>
      <vt:lpstr>RQ – 2 Results</vt:lpstr>
      <vt:lpstr>Results (cont.) RQ 2</vt:lpstr>
      <vt:lpstr>Comparison - 1</vt:lpstr>
      <vt:lpstr>Comparison - 2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Team  -CodeBERT Model</dc:title>
  <dc:creator>Satya Sree Varsha Ponnaganti</dc:creator>
  <cp:lastModifiedBy>Satya Sree Varsha Ponnaganti</cp:lastModifiedBy>
  <cp:revision>29</cp:revision>
  <dcterms:created xsi:type="dcterms:W3CDTF">2022-06-12T03:21:01Z</dcterms:created>
  <dcterms:modified xsi:type="dcterms:W3CDTF">2022-12-06T22:20:13Z</dcterms:modified>
</cp:coreProperties>
</file>